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57" r:id="rId3"/>
    <p:sldId id="258" r:id="rId4"/>
    <p:sldId id="263" r:id="rId5"/>
    <p:sldId id="265" r:id="rId6"/>
    <p:sldId id="273" r:id="rId7"/>
    <p:sldId id="274" r:id="rId8"/>
    <p:sldId id="275" r:id="rId9"/>
    <p:sldId id="27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007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39" autoAdjust="0"/>
    <p:restoredTop sz="94660"/>
  </p:normalViewPr>
  <p:slideViewPr>
    <p:cSldViewPr>
      <p:cViewPr>
        <p:scale>
          <a:sx n="60" d="100"/>
          <a:sy n="60" d="100"/>
        </p:scale>
        <p:origin x="-1272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6F2EF6-C6A9-49F1-B55F-0D36BF21F315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A65828A-70DF-444C-9018-64E5E0DDD1F2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bg1">
                  <a:lumMod val="95000"/>
                  <a:lumOff val="5000"/>
                </a:schemeClr>
              </a:solidFill>
            </a:rPr>
            <a:t>DRIVING FORCES</a:t>
          </a:r>
        </a:p>
        <a:p>
          <a:r>
            <a:rPr lang="en-US" sz="1400" dirty="0" smtClean="0">
              <a:solidFill>
                <a:schemeClr val="bg1">
                  <a:lumMod val="95000"/>
                  <a:lumOff val="5000"/>
                </a:schemeClr>
              </a:solidFill>
            </a:rPr>
            <a:t>- Basic </a:t>
          </a:r>
          <a:r>
            <a:rPr lang="en-GB" sz="1400" noProof="0" dirty="0" err="1" smtClean="0">
              <a:solidFill>
                <a:schemeClr val="bg1">
                  <a:lumMod val="95000"/>
                  <a:lumOff val="5000"/>
                </a:schemeClr>
              </a:solidFill>
            </a:rPr>
            <a:t>sectoral</a:t>
          </a:r>
          <a:r>
            <a:rPr lang="en-US" sz="1400" dirty="0" smtClean="0">
              <a:solidFill>
                <a:schemeClr val="bg1">
                  <a:lumMod val="95000"/>
                  <a:lumOff val="5000"/>
                </a:schemeClr>
              </a:solidFill>
            </a:rPr>
            <a:t> trends</a:t>
          </a:r>
        </a:p>
        <a:p>
          <a:r>
            <a:rPr lang="en-US" sz="1400" dirty="0" smtClean="0">
              <a:solidFill>
                <a:schemeClr val="bg1">
                  <a:lumMod val="95000"/>
                  <a:lumOff val="5000"/>
                </a:schemeClr>
              </a:solidFill>
            </a:rPr>
            <a:t> Ex: Transport, industries, Agriculture, Tourism</a:t>
          </a:r>
          <a:endParaRPr lang="en-US" sz="1400" dirty="0">
            <a:solidFill>
              <a:schemeClr val="bg1">
                <a:lumMod val="95000"/>
                <a:lumOff val="5000"/>
              </a:schemeClr>
            </a:solidFill>
          </a:endParaRPr>
        </a:p>
      </dgm:t>
    </dgm:pt>
    <dgm:pt modelId="{1DE714C4-3C8E-4AD5-98BE-8E2FDDB6B506}" type="parTrans" cxnId="{1AFA1C83-DFF8-4D2A-8038-BBBAF20D7535}">
      <dgm:prSet/>
      <dgm:spPr/>
      <dgm:t>
        <a:bodyPr/>
        <a:lstStyle/>
        <a:p>
          <a:endParaRPr lang="en-US">
            <a:solidFill>
              <a:schemeClr val="bg1">
                <a:lumMod val="95000"/>
                <a:lumOff val="5000"/>
              </a:schemeClr>
            </a:solidFill>
          </a:endParaRPr>
        </a:p>
      </dgm:t>
    </dgm:pt>
    <dgm:pt modelId="{7156B6F0-A6C3-4CB3-9F64-608DE0B1B2B0}" type="sibTrans" cxnId="{1AFA1C83-DFF8-4D2A-8038-BBBAF20D7535}">
      <dgm:prSet/>
      <dgm:spPr/>
      <dgm:t>
        <a:bodyPr/>
        <a:lstStyle/>
        <a:p>
          <a:endParaRPr lang="en-US" sz="1400">
            <a:solidFill>
              <a:schemeClr val="bg1">
                <a:lumMod val="95000"/>
                <a:lumOff val="5000"/>
              </a:schemeClr>
            </a:solidFill>
          </a:endParaRPr>
        </a:p>
      </dgm:t>
    </dgm:pt>
    <dgm:pt modelId="{82A8D6FC-72F6-4FEC-8677-05B6F7931361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sz="1800" b="1" dirty="0" smtClean="0">
              <a:solidFill>
                <a:schemeClr val="bg1">
                  <a:lumMod val="95000"/>
                  <a:lumOff val="5000"/>
                </a:schemeClr>
              </a:solidFill>
            </a:rPr>
            <a:t>PRESSURE</a:t>
          </a:r>
        </a:p>
        <a:p>
          <a:pPr>
            <a:lnSpc>
              <a:spcPct val="100000"/>
            </a:lnSpc>
          </a:pPr>
          <a:r>
            <a:rPr lang="en-US" sz="1400" dirty="0" smtClean="0">
              <a:solidFill>
                <a:schemeClr val="bg1">
                  <a:lumMod val="95000"/>
                  <a:lumOff val="5000"/>
                </a:schemeClr>
              </a:solidFill>
            </a:rPr>
            <a:t>- Human activities directly affecting the environment</a:t>
          </a:r>
        </a:p>
        <a:p>
          <a:pPr>
            <a:lnSpc>
              <a:spcPct val="100000"/>
            </a:lnSpc>
          </a:pPr>
          <a:r>
            <a:rPr lang="en-US" sz="1400" dirty="0" smtClean="0">
              <a:solidFill>
                <a:schemeClr val="bg1">
                  <a:lumMod val="95000"/>
                  <a:lumOff val="5000"/>
                </a:schemeClr>
              </a:solidFill>
            </a:rPr>
            <a:t>Ex: Co2 Emissions</a:t>
          </a:r>
          <a:endParaRPr lang="en-US" sz="1400" dirty="0">
            <a:solidFill>
              <a:schemeClr val="bg1">
                <a:lumMod val="95000"/>
                <a:lumOff val="5000"/>
              </a:schemeClr>
            </a:solidFill>
          </a:endParaRPr>
        </a:p>
      </dgm:t>
    </dgm:pt>
    <dgm:pt modelId="{43C51D67-9ECC-4E74-B858-0452735B95E4}" type="parTrans" cxnId="{608359FB-5A83-4D49-9C61-A1A6F12F668F}">
      <dgm:prSet/>
      <dgm:spPr/>
      <dgm:t>
        <a:bodyPr/>
        <a:lstStyle/>
        <a:p>
          <a:endParaRPr lang="en-US">
            <a:solidFill>
              <a:schemeClr val="bg1">
                <a:lumMod val="95000"/>
                <a:lumOff val="5000"/>
              </a:schemeClr>
            </a:solidFill>
          </a:endParaRPr>
        </a:p>
      </dgm:t>
    </dgm:pt>
    <dgm:pt modelId="{28952DEC-E715-42D9-A89E-BF7F5C9CE97A}" type="sibTrans" cxnId="{608359FB-5A83-4D49-9C61-A1A6F12F668F}">
      <dgm:prSet/>
      <dgm:spPr/>
      <dgm:t>
        <a:bodyPr/>
        <a:lstStyle/>
        <a:p>
          <a:endParaRPr lang="en-US" sz="1400">
            <a:solidFill>
              <a:schemeClr val="bg1">
                <a:lumMod val="95000"/>
                <a:lumOff val="5000"/>
              </a:schemeClr>
            </a:solidFill>
          </a:endParaRPr>
        </a:p>
      </dgm:t>
    </dgm:pt>
    <dgm:pt modelId="{7A577E18-330C-4900-A94C-FAB9DA8B17D8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bg1">
                  <a:lumMod val="95000"/>
                  <a:lumOff val="5000"/>
                </a:schemeClr>
              </a:solidFill>
            </a:rPr>
            <a:t>STATE</a:t>
          </a:r>
        </a:p>
        <a:p>
          <a:r>
            <a:rPr lang="en-US" sz="1400" dirty="0" smtClean="0">
              <a:solidFill>
                <a:schemeClr val="bg1">
                  <a:lumMod val="95000"/>
                  <a:lumOff val="5000"/>
                </a:schemeClr>
              </a:solidFill>
            </a:rPr>
            <a:t>- Observable changes of the environment</a:t>
          </a:r>
        </a:p>
        <a:p>
          <a:r>
            <a:rPr lang="en-US" sz="1400" dirty="0" smtClean="0">
              <a:solidFill>
                <a:schemeClr val="bg1">
                  <a:lumMod val="95000"/>
                  <a:lumOff val="5000"/>
                </a:schemeClr>
              </a:solidFill>
            </a:rPr>
            <a:t>Ex: Rise in temperatures</a:t>
          </a:r>
          <a:endParaRPr lang="en-US" sz="1400" dirty="0">
            <a:solidFill>
              <a:schemeClr val="bg1">
                <a:lumMod val="95000"/>
                <a:lumOff val="5000"/>
              </a:schemeClr>
            </a:solidFill>
          </a:endParaRPr>
        </a:p>
      </dgm:t>
    </dgm:pt>
    <dgm:pt modelId="{08972FFE-68BF-47C6-907D-30C524AF0615}" type="parTrans" cxnId="{B41FA621-160B-432B-BD18-0DCC87776F70}">
      <dgm:prSet/>
      <dgm:spPr/>
      <dgm:t>
        <a:bodyPr/>
        <a:lstStyle/>
        <a:p>
          <a:endParaRPr lang="en-US">
            <a:solidFill>
              <a:schemeClr val="bg1">
                <a:lumMod val="95000"/>
                <a:lumOff val="5000"/>
              </a:schemeClr>
            </a:solidFill>
          </a:endParaRPr>
        </a:p>
      </dgm:t>
    </dgm:pt>
    <dgm:pt modelId="{104BC147-D09A-48A9-B202-A219BCE95D1A}" type="sibTrans" cxnId="{B41FA621-160B-432B-BD18-0DCC87776F70}">
      <dgm:prSet/>
      <dgm:spPr/>
      <dgm:t>
        <a:bodyPr/>
        <a:lstStyle/>
        <a:p>
          <a:endParaRPr lang="en-US" sz="1400">
            <a:solidFill>
              <a:schemeClr val="bg1">
                <a:lumMod val="95000"/>
                <a:lumOff val="5000"/>
              </a:schemeClr>
            </a:solidFill>
          </a:endParaRPr>
        </a:p>
      </dgm:t>
    </dgm:pt>
    <dgm:pt modelId="{DB74E011-AFC5-4B70-96B8-1E0F075E133D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bg1">
                  <a:lumMod val="95000"/>
                  <a:lumOff val="5000"/>
                </a:schemeClr>
              </a:solidFill>
            </a:rPr>
            <a:t>IMPACT</a:t>
          </a:r>
        </a:p>
        <a:p>
          <a:r>
            <a:rPr lang="en-US" sz="1100" dirty="0" smtClean="0">
              <a:solidFill>
                <a:schemeClr val="bg1">
                  <a:lumMod val="95000"/>
                  <a:lumOff val="5000"/>
                </a:schemeClr>
              </a:solidFill>
            </a:rPr>
            <a:t>- </a:t>
          </a:r>
          <a:r>
            <a:rPr lang="en-US" sz="1400" dirty="0" smtClean="0">
              <a:solidFill>
                <a:schemeClr val="bg1">
                  <a:lumMod val="95000"/>
                  <a:lumOff val="5000"/>
                </a:schemeClr>
              </a:solidFill>
            </a:rPr>
            <a:t>Effects of a changed environment</a:t>
          </a:r>
        </a:p>
        <a:p>
          <a:r>
            <a:rPr lang="en-US" sz="1400" dirty="0" smtClean="0">
              <a:solidFill>
                <a:schemeClr val="bg1">
                  <a:lumMod val="95000"/>
                  <a:lumOff val="5000"/>
                </a:schemeClr>
              </a:solidFill>
            </a:rPr>
            <a:t>Ex: Decrease in the production of food</a:t>
          </a:r>
          <a:endParaRPr lang="en-US" sz="1400" dirty="0">
            <a:solidFill>
              <a:schemeClr val="bg1">
                <a:lumMod val="95000"/>
                <a:lumOff val="5000"/>
              </a:schemeClr>
            </a:solidFill>
          </a:endParaRPr>
        </a:p>
      </dgm:t>
    </dgm:pt>
    <dgm:pt modelId="{5F645FEF-C0A1-43A2-B470-1AC9499516BA}" type="parTrans" cxnId="{33314292-8325-4CD7-AC85-0391B4DBF38E}">
      <dgm:prSet/>
      <dgm:spPr/>
      <dgm:t>
        <a:bodyPr/>
        <a:lstStyle/>
        <a:p>
          <a:endParaRPr lang="en-US">
            <a:solidFill>
              <a:schemeClr val="bg1">
                <a:lumMod val="95000"/>
                <a:lumOff val="5000"/>
              </a:schemeClr>
            </a:solidFill>
          </a:endParaRPr>
        </a:p>
      </dgm:t>
    </dgm:pt>
    <dgm:pt modelId="{79C86B4E-50FC-4BFD-BAE6-813B2C5515E4}" type="sibTrans" cxnId="{33314292-8325-4CD7-AC85-0391B4DBF38E}">
      <dgm:prSet/>
      <dgm:spPr/>
      <dgm:t>
        <a:bodyPr/>
        <a:lstStyle/>
        <a:p>
          <a:endParaRPr lang="en-US" sz="1400">
            <a:solidFill>
              <a:schemeClr val="bg1">
                <a:lumMod val="95000"/>
                <a:lumOff val="5000"/>
              </a:schemeClr>
            </a:solidFill>
          </a:endParaRPr>
        </a:p>
      </dgm:t>
    </dgm:pt>
    <dgm:pt modelId="{9BFEFA94-55E9-46D7-ABCF-DE226B2EF422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sz="1800" b="1" dirty="0" smtClean="0">
              <a:solidFill>
                <a:schemeClr val="bg1">
                  <a:lumMod val="95000"/>
                  <a:lumOff val="5000"/>
                </a:schemeClr>
              </a:solidFill>
            </a:rPr>
            <a:t>RESPONSE</a:t>
          </a:r>
        </a:p>
        <a:p>
          <a:pPr>
            <a:lnSpc>
              <a:spcPct val="100000"/>
            </a:lnSpc>
          </a:pPr>
          <a:r>
            <a:rPr lang="en-US" sz="1100" dirty="0" smtClean="0">
              <a:solidFill>
                <a:schemeClr val="bg1">
                  <a:lumMod val="95000"/>
                  <a:lumOff val="5000"/>
                </a:schemeClr>
              </a:solidFill>
            </a:rPr>
            <a:t>- </a:t>
          </a:r>
          <a:r>
            <a:rPr lang="en-US" sz="1400" dirty="0" smtClean="0">
              <a:solidFill>
                <a:schemeClr val="bg1">
                  <a:lumMod val="95000"/>
                  <a:lumOff val="5000"/>
                </a:schemeClr>
              </a:solidFill>
            </a:rPr>
            <a:t>Response of how a society solves the problem</a:t>
          </a:r>
        </a:p>
        <a:p>
          <a:pPr>
            <a:lnSpc>
              <a:spcPct val="100000"/>
            </a:lnSpc>
          </a:pPr>
          <a:r>
            <a:rPr lang="en-US" sz="1400" dirty="0" smtClean="0">
              <a:solidFill>
                <a:schemeClr val="bg1">
                  <a:lumMod val="95000"/>
                  <a:lumOff val="5000"/>
                </a:schemeClr>
              </a:solidFill>
            </a:rPr>
            <a:t>Ex: Energy taxes</a:t>
          </a:r>
          <a:endParaRPr lang="en-US" sz="1400" dirty="0">
            <a:solidFill>
              <a:schemeClr val="bg1">
                <a:lumMod val="95000"/>
                <a:lumOff val="5000"/>
              </a:schemeClr>
            </a:solidFill>
          </a:endParaRPr>
        </a:p>
      </dgm:t>
    </dgm:pt>
    <dgm:pt modelId="{76424721-7439-442C-8EA3-1AAE9AC4791A}" type="parTrans" cxnId="{DF07B143-D796-499A-AA02-E76D0698DEAC}">
      <dgm:prSet/>
      <dgm:spPr/>
      <dgm:t>
        <a:bodyPr/>
        <a:lstStyle/>
        <a:p>
          <a:endParaRPr lang="en-US">
            <a:solidFill>
              <a:schemeClr val="bg1">
                <a:lumMod val="95000"/>
                <a:lumOff val="5000"/>
              </a:schemeClr>
            </a:solidFill>
          </a:endParaRPr>
        </a:p>
      </dgm:t>
    </dgm:pt>
    <dgm:pt modelId="{C654F8DA-EC77-4F1E-9E65-D3B0091AF7E5}" type="sibTrans" cxnId="{DF07B143-D796-499A-AA02-E76D0698DEAC}">
      <dgm:prSet/>
      <dgm:spPr/>
      <dgm:t>
        <a:bodyPr/>
        <a:lstStyle/>
        <a:p>
          <a:endParaRPr lang="en-US" sz="1400">
            <a:solidFill>
              <a:schemeClr val="bg1">
                <a:lumMod val="95000"/>
                <a:lumOff val="5000"/>
              </a:schemeClr>
            </a:solidFill>
          </a:endParaRPr>
        </a:p>
      </dgm:t>
    </dgm:pt>
    <dgm:pt modelId="{C24E7C0A-E85D-45AC-83DB-2A2A57D2D4B9}" type="pres">
      <dgm:prSet presAssocID="{D96F2EF6-C6A9-49F1-B55F-0D36BF21F31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0C7C95F-07E5-46EA-9867-089CC2A957A0}" type="pres">
      <dgm:prSet presAssocID="{7A65828A-70DF-444C-9018-64E5E0DDD1F2}" presName="node" presStyleLbl="node1" presStyleIdx="0" presStyleCnt="5" custScaleX="110419" custScaleY="994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E88C6A-7456-48EE-B355-1E1E832E4122}" type="pres">
      <dgm:prSet presAssocID="{7A65828A-70DF-444C-9018-64E5E0DDD1F2}" presName="spNode" presStyleCnt="0"/>
      <dgm:spPr/>
    </dgm:pt>
    <dgm:pt modelId="{A4A282BF-055F-42F4-932B-62FE8344108C}" type="pres">
      <dgm:prSet presAssocID="{7156B6F0-A6C3-4CB3-9F64-608DE0B1B2B0}" presName="sibTrans" presStyleLbl="sibTrans1D1" presStyleIdx="0" presStyleCnt="5"/>
      <dgm:spPr/>
      <dgm:t>
        <a:bodyPr/>
        <a:lstStyle/>
        <a:p>
          <a:endParaRPr lang="en-US"/>
        </a:p>
      </dgm:t>
    </dgm:pt>
    <dgm:pt modelId="{83E4A2D5-7BA3-4CDE-BB8B-3E8EA6C319FD}" type="pres">
      <dgm:prSet presAssocID="{82A8D6FC-72F6-4FEC-8677-05B6F7931361}" presName="node" presStyleLbl="node1" presStyleIdx="1" presStyleCnt="5" custScaleX="98662" custScaleY="106857" custRadScaleRad="96484" custRadScaleInc="345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69CBC4-7873-48B8-BDBF-8504940AB44D}" type="pres">
      <dgm:prSet presAssocID="{82A8D6FC-72F6-4FEC-8677-05B6F7931361}" presName="spNode" presStyleCnt="0"/>
      <dgm:spPr/>
    </dgm:pt>
    <dgm:pt modelId="{E8D6915A-85F6-45D4-8AC0-B04389789E4C}" type="pres">
      <dgm:prSet presAssocID="{28952DEC-E715-42D9-A89E-BF7F5C9CE97A}" presName="sibTrans" presStyleLbl="sibTrans1D1" presStyleIdx="1" presStyleCnt="5"/>
      <dgm:spPr/>
      <dgm:t>
        <a:bodyPr/>
        <a:lstStyle/>
        <a:p>
          <a:endParaRPr lang="en-US"/>
        </a:p>
      </dgm:t>
    </dgm:pt>
    <dgm:pt modelId="{9B329960-3EEE-44D3-833F-0966C54FE0B7}" type="pres">
      <dgm:prSet presAssocID="{7A577E18-330C-4900-A94C-FAB9DA8B17D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D96038-90DC-4883-B0F7-52B259432AC0}" type="pres">
      <dgm:prSet presAssocID="{7A577E18-330C-4900-A94C-FAB9DA8B17D8}" presName="spNode" presStyleCnt="0"/>
      <dgm:spPr/>
    </dgm:pt>
    <dgm:pt modelId="{5D992F00-AB98-4072-9AAA-40D0B7ED7118}" type="pres">
      <dgm:prSet presAssocID="{104BC147-D09A-48A9-B202-A219BCE95D1A}" presName="sibTrans" presStyleLbl="sibTrans1D1" presStyleIdx="2" presStyleCnt="5"/>
      <dgm:spPr/>
      <dgm:t>
        <a:bodyPr/>
        <a:lstStyle/>
        <a:p>
          <a:endParaRPr lang="en-US"/>
        </a:p>
      </dgm:t>
    </dgm:pt>
    <dgm:pt modelId="{11016185-7EFE-49D1-B6C6-A4841B89F675}" type="pres">
      <dgm:prSet presAssocID="{DB74E011-AFC5-4B70-96B8-1E0F075E133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E534CF-9F40-4F66-8BC8-3CE2C57DF720}" type="pres">
      <dgm:prSet presAssocID="{DB74E011-AFC5-4B70-96B8-1E0F075E133D}" presName="spNode" presStyleCnt="0"/>
      <dgm:spPr/>
    </dgm:pt>
    <dgm:pt modelId="{79AD7A6C-424C-49E4-9A94-5845AD6CCA78}" type="pres">
      <dgm:prSet presAssocID="{79C86B4E-50FC-4BFD-BAE6-813B2C5515E4}" presName="sibTrans" presStyleLbl="sibTrans1D1" presStyleIdx="3" presStyleCnt="5"/>
      <dgm:spPr/>
      <dgm:t>
        <a:bodyPr/>
        <a:lstStyle/>
        <a:p>
          <a:endParaRPr lang="en-US"/>
        </a:p>
      </dgm:t>
    </dgm:pt>
    <dgm:pt modelId="{6562F2F7-13DC-4AA5-96AD-9E66D590A0AD}" type="pres">
      <dgm:prSet presAssocID="{9BFEFA94-55E9-46D7-ABCF-DE226B2EF422}" presName="node" presStyleLbl="node1" presStyleIdx="4" presStyleCnt="5" custScaleX="98662" custScaleY="106857" custRadScaleRad="96484" custRadScaleInc="-345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B80EAC-0BF4-484E-A1DD-C2C1DF70E55B}" type="pres">
      <dgm:prSet presAssocID="{9BFEFA94-55E9-46D7-ABCF-DE226B2EF422}" presName="spNode" presStyleCnt="0"/>
      <dgm:spPr/>
    </dgm:pt>
    <dgm:pt modelId="{3FA5B852-8517-4209-B7B4-2D35B7877A38}" type="pres">
      <dgm:prSet presAssocID="{C654F8DA-EC77-4F1E-9E65-D3B0091AF7E5}" presName="sibTrans" presStyleLbl="sibTrans1D1" presStyleIdx="4" presStyleCnt="5"/>
      <dgm:spPr/>
      <dgm:t>
        <a:bodyPr/>
        <a:lstStyle/>
        <a:p>
          <a:endParaRPr lang="en-US"/>
        </a:p>
      </dgm:t>
    </dgm:pt>
  </dgm:ptLst>
  <dgm:cxnLst>
    <dgm:cxn modelId="{BB5E4BB8-FCDD-4181-B105-AB7AC5449B10}" type="presOf" srcId="{7A65828A-70DF-444C-9018-64E5E0DDD1F2}" destId="{60C7C95F-07E5-46EA-9867-089CC2A957A0}" srcOrd="0" destOrd="0" presId="urn:microsoft.com/office/officeart/2005/8/layout/cycle6"/>
    <dgm:cxn modelId="{33314292-8325-4CD7-AC85-0391B4DBF38E}" srcId="{D96F2EF6-C6A9-49F1-B55F-0D36BF21F315}" destId="{DB74E011-AFC5-4B70-96B8-1E0F075E133D}" srcOrd="3" destOrd="0" parTransId="{5F645FEF-C0A1-43A2-B470-1AC9499516BA}" sibTransId="{79C86B4E-50FC-4BFD-BAE6-813B2C5515E4}"/>
    <dgm:cxn modelId="{E6DAA3A0-8A96-42A7-8CF5-34FACF3D689B}" type="presOf" srcId="{C654F8DA-EC77-4F1E-9E65-D3B0091AF7E5}" destId="{3FA5B852-8517-4209-B7B4-2D35B7877A38}" srcOrd="0" destOrd="0" presId="urn:microsoft.com/office/officeart/2005/8/layout/cycle6"/>
    <dgm:cxn modelId="{B41FA621-160B-432B-BD18-0DCC87776F70}" srcId="{D96F2EF6-C6A9-49F1-B55F-0D36BF21F315}" destId="{7A577E18-330C-4900-A94C-FAB9DA8B17D8}" srcOrd="2" destOrd="0" parTransId="{08972FFE-68BF-47C6-907D-30C524AF0615}" sibTransId="{104BC147-D09A-48A9-B202-A219BCE95D1A}"/>
    <dgm:cxn modelId="{9008B136-D4A4-4EC4-BD7D-5D7269AC0120}" type="presOf" srcId="{7A577E18-330C-4900-A94C-FAB9DA8B17D8}" destId="{9B329960-3EEE-44D3-833F-0966C54FE0B7}" srcOrd="0" destOrd="0" presId="urn:microsoft.com/office/officeart/2005/8/layout/cycle6"/>
    <dgm:cxn modelId="{C9FF4A73-7B36-4212-9299-7B79E02B0E03}" type="presOf" srcId="{DB74E011-AFC5-4B70-96B8-1E0F075E133D}" destId="{11016185-7EFE-49D1-B6C6-A4841B89F675}" srcOrd="0" destOrd="0" presId="urn:microsoft.com/office/officeart/2005/8/layout/cycle6"/>
    <dgm:cxn modelId="{E7234F91-7BC2-4990-88DC-58D5EE96C14A}" type="presOf" srcId="{7156B6F0-A6C3-4CB3-9F64-608DE0B1B2B0}" destId="{A4A282BF-055F-42F4-932B-62FE8344108C}" srcOrd="0" destOrd="0" presId="urn:microsoft.com/office/officeart/2005/8/layout/cycle6"/>
    <dgm:cxn modelId="{C43F5968-1175-40C9-9EC9-F481EA2E51B7}" type="presOf" srcId="{79C86B4E-50FC-4BFD-BAE6-813B2C5515E4}" destId="{79AD7A6C-424C-49E4-9A94-5845AD6CCA78}" srcOrd="0" destOrd="0" presId="urn:microsoft.com/office/officeart/2005/8/layout/cycle6"/>
    <dgm:cxn modelId="{B4BE8AA8-4F50-4BFB-AA99-71328F1E7873}" type="presOf" srcId="{28952DEC-E715-42D9-A89E-BF7F5C9CE97A}" destId="{E8D6915A-85F6-45D4-8AC0-B04389789E4C}" srcOrd="0" destOrd="0" presId="urn:microsoft.com/office/officeart/2005/8/layout/cycle6"/>
    <dgm:cxn modelId="{86E26E36-CDD2-411F-94C0-66BEDF44108B}" type="presOf" srcId="{82A8D6FC-72F6-4FEC-8677-05B6F7931361}" destId="{83E4A2D5-7BA3-4CDE-BB8B-3E8EA6C319FD}" srcOrd="0" destOrd="0" presId="urn:microsoft.com/office/officeart/2005/8/layout/cycle6"/>
    <dgm:cxn modelId="{608359FB-5A83-4D49-9C61-A1A6F12F668F}" srcId="{D96F2EF6-C6A9-49F1-B55F-0D36BF21F315}" destId="{82A8D6FC-72F6-4FEC-8677-05B6F7931361}" srcOrd="1" destOrd="0" parTransId="{43C51D67-9ECC-4E74-B858-0452735B95E4}" sibTransId="{28952DEC-E715-42D9-A89E-BF7F5C9CE97A}"/>
    <dgm:cxn modelId="{F53C6935-A1CC-43B9-81A3-BE9B5E479655}" type="presOf" srcId="{104BC147-D09A-48A9-B202-A219BCE95D1A}" destId="{5D992F00-AB98-4072-9AAA-40D0B7ED7118}" srcOrd="0" destOrd="0" presId="urn:microsoft.com/office/officeart/2005/8/layout/cycle6"/>
    <dgm:cxn modelId="{BEA8D40A-B752-4E3F-AB4D-DB62118D4528}" type="presOf" srcId="{9BFEFA94-55E9-46D7-ABCF-DE226B2EF422}" destId="{6562F2F7-13DC-4AA5-96AD-9E66D590A0AD}" srcOrd="0" destOrd="0" presId="urn:microsoft.com/office/officeart/2005/8/layout/cycle6"/>
    <dgm:cxn modelId="{F0D311DF-82FF-4381-9081-DB641E18B02B}" type="presOf" srcId="{D96F2EF6-C6A9-49F1-B55F-0D36BF21F315}" destId="{C24E7C0A-E85D-45AC-83DB-2A2A57D2D4B9}" srcOrd="0" destOrd="0" presId="urn:microsoft.com/office/officeart/2005/8/layout/cycle6"/>
    <dgm:cxn modelId="{DF07B143-D796-499A-AA02-E76D0698DEAC}" srcId="{D96F2EF6-C6A9-49F1-B55F-0D36BF21F315}" destId="{9BFEFA94-55E9-46D7-ABCF-DE226B2EF422}" srcOrd="4" destOrd="0" parTransId="{76424721-7439-442C-8EA3-1AAE9AC4791A}" sibTransId="{C654F8DA-EC77-4F1E-9E65-D3B0091AF7E5}"/>
    <dgm:cxn modelId="{1AFA1C83-DFF8-4D2A-8038-BBBAF20D7535}" srcId="{D96F2EF6-C6A9-49F1-B55F-0D36BF21F315}" destId="{7A65828A-70DF-444C-9018-64E5E0DDD1F2}" srcOrd="0" destOrd="0" parTransId="{1DE714C4-3C8E-4AD5-98BE-8E2FDDB6B506}" sibTransId="{7156B6F0-A6C3-4CB3-9F64-608DE0B1B2B0}"/>
    <dgm:cxn modelId="{488BB97C-DDE9-4B50-A818-2B1859CFAF9A}" type="presParOf" srcId="{C24E7C0A-E85D-45AC-83DB-2A2A57D2D4B9}" destId="{60C7C95F-07E5-46EA-9867-089CC2A957A0}" srcOrd="0" destOrd="0" presId="urn:microsoft.com/office/officeart/2005/8/layout/cycle6"/>
    <dgm:cxn modelId="{F430AB2A-39C9-44AB-AC01-13EB64255CFE}" type="presParOf" srcId="{C24E7C0A-E85D-45AC-83DB-2A2A57D2D4B9}" destId="{A1E88C6A-7456-48EE-B355-1E1E832E4122}" srcOrd="1" destOrd="0" presId="urn:microsoft.com/office/officeart/2005/8/layout/cycle6"/>
    <dgm:cxn modelId="{D32C880E-88C4-4890-A124-D7BEF44F6C16}" type="presParOf" srcId="{C24E7C0A-E85D-45AC-83DB-2A2A57D2D4B9}" destId="{A4A282BF-055F-42F4-932B-62FE8344108C}" srcOrd="2" destOrd="0" presId="urn:microsoft.com/office/officeart/2005/8/layout/cycle6"/>
    <dgm:cxn modelId="{2858B62A-6B4B-4613-A6CE-4E420998419F}" type="presParOf" srcId="{C24E7C0A-E85D-45AC-83DB-2A2A57D2D4B9}" destId="{83E4A2D5-7BA3-4CDE-BB8B-3E8EA6C319FD}" srcOrd="3" destOrd="0" presId="urn:microsoft.com/office/officeart/2005/8/layout/cycle6"/>
    <dgm:cxn modelId="{DA9FB5DA-9077-4E4F-8881-AF99D7C97704}" type="presParOf" srcId="{C24E7C0A-E85D-45AC-83DB-2A2A57D2D4B9}" destId="{FC69CBC4-7873-48B8-BDBF-8504940AB44D}" srcOrd="4" destOrd="0" presId="urn:microsoft.com/office/officeart/2005/8/layout/cycle6"/>
    <dgm:cxn modelId="{E1D25407-5C77-4CD2-9C34-0D266FCA0461}" type="presParOf" srcId="{C24E7C0A-E85D-45AC-83DB-2A2A57D2D4B9}" destId="{E8D6915A-85F6-45D4-8AC0-B04389789E4C}" srcOrd="5" destOrd="0" presId="urn:microsoft.com/office/officeart/2005/8/layout/cycle6"/>
    <dgm:cxn modelId="{9034F6F1-96E5-465B-A449-1465FFB5EB57}" type="presParOf" srcId="{C24E7C0A-E85D-45AC-83DB-2A2A57D2D4B9}" destId="{9B329960-3EEE-44D3-833F-0966C54FE0B7}" srcOrd="6" destOrd="0" presId="urn:microsoft.com/office/officeart/2005/8/layout/cycle6"/>
    <dgm:cxn modelId="{18A3D2DE-EDC8-4473-8CFB-88ABF516C49F}" type="presParOf" srcId="{C24E7C0A-E85D-45AC-83DB-2A2A57D2D4B9}" destId="{44D96038-90DC-4883-B0F7-52B259432AC0}" srcOrd="7" destOrd="0" presId="urn:microsoft.com/office/officeart/2005/8/layout/cycle6"/>
    <dgm:cxn modelId="{8975758B-27BB-4DB5-A04A-09B5F6166EBD}" type="presParOf" srcId="{C24E7C0A-E85D-45AC-83DB-2A2A57D2D4B9}" destId="{5D992F00-AB98-4072-9AAA-40D0B7ED7118}" srcOrd="8" destOrd="0" presId="urn:microsoft.com/office/officeart/2005/8/layout/cycle6"/>
    <dgm:cxn modelId="{681E31F2-3448-4179-A39A-84EF29808358}" type="presParOf" srcId="{C24E7C0A-E85D-45AC-83DB-2A2A57D2D4B9}" destId="{11016185-7EFE-49D1-B6C6-A4841B89F675}" srcOrd="9" destOrd="0" presId="urn:microsoft.com/office/officeart/2005/8/layout/cycle6"/>
    <dgm:cxn modelId="{B934D36E-507A-45F3-90C4-8680EB1488E1}" type="presParOf" srcId="{C24E7C0A-E85D-45AC-83DB-2A2A57D2D4B9}" destId="{84E534CF-9F40-4F66-8BC8-3CE2C57DF720}" srcOrd="10" destOrd="0" presId="urn:microsoft.com/office/officeart/2005/8/layout/cycle6"/>
    <dgm:cxn modelId="{F74FE382-ECDD-4DF2-8640-AD7E2FAE9D39}" type="presParOf" srcId="{C24E7C0A-E85D-45AC-83DB-2A2A57D2D4B9}" destId="{79AD7A6C-424C-49E4-9A94-5845AD6CCA78}" srcOrd="11" destOrd="0" presId="urn:microsoft.com/office/officeart/2005/8/layout/cycle6"/>
    <dgm:cxn modelId="{FC5396CA-66E2-44E7-9AD0-09A441D220E7}" type="presParOf" srcId="{C24E7C0A-E85D-45AC-83DB-2A2A57D2D4B9}" destId="{6562F2F7-13DC-4AA5-96AD-9E66D590A0AD}" srcOrd="12" destOrd="0" presId="urn:microsoft.com/office/officeart/2005/8/layout/cycle6"/>
    <dgm:cxn modelId="{78ECF089-B27B-488C-AFB7-5A46DDC1F9AF}" type="presParOf" srcId="{C24E7C0A-E85D-45AC-83DB-2A2A57D2D4B9}" destId="{43B80EAC-0BF4-484E-A1DD-C2C1DF70E55B}" srcOrd="13" destOrd="0" presId="urn:microsoft.com/office/officeart/2005/8/layout/cycle6"/>
    <dgm:cxn modelId="{0C3593A2-7FD1-4351-A423-C7ABBBB9F361}" type="presParOf" srcId="{C24E7C0A-E85D-45AC-83DB-2A2A57D2D4B9}" destId="{3FA5B852-8517-4209-B7B4-2D35B7877A38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5B7D71-7E53-4B7F-82BE-4CBC6F36F65F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5B7C93-02A2-4E20-8CF4-9B86DD4004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51F69-07DB-4CFA-997B-AAFE816683E9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AD5B87-A928-4A1C-9054-C2F1C2C93D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51F69-07DB-4CFA-997B-AAFE816683E9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D5B87-A928-4A1C-9054-C2F1C2C93D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51F69-07DB-4CFA-997B-AAFE816683E9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D5B87-A928-4A1C-9054-C2F1C2C93D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151F69-07DB-4CFA-997B-AAFE816683E9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AAD5B87-A928-4A1C-9054-C2F1C2C93D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51F69-07DB-4CFA-997B-AAFE816683E9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D5B87-A928-4A1C-9054-C2F1C2C93D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51F69-07DB-4CFA-997B-AAFE816683E9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D5B87-A928-4A1C-9054-C2F1C2C93D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D5B87-A928-4A1C-9054-C2F1C2C93D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51F69-07DB-4CFA-997B-AAFE816683E9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51F69-07DB-4CFA-997B-AAFE816683E9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D5B87-A928-4A1C-9054-C2F1C2C93D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51F69-07DB-4CFA-997B-AAFE816683E9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D5B87-A928-4A1C-9054-C2F1C2C93D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151F69-07DB-4CFA-997B-AAFE816683E9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AAD5B87-A928-4A1C-9054-C2F1C2C93D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51F69-07DB-4CFA-997B-AAFE816683E9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AD5B87-A928-4A1C-9054-C2F1C2C93D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9151F69-07DB-4CFA-997B-AAFE816683E9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AAD5B87-A928-4A1C-9054-C2F1C2C93D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343400"/>
            <a:ext cx="8305800" cy="1143000"/>
          </a:xfrm>
        </p:spPr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295400"/>
            <a:ext cx="8305800" cy="1981200"/>
          </a:xfrm>
        </p:spPr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Training Session on</a:t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Essential Features of an Integrated Coastal Zone Planning  and Management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9144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SCENARIO PLANNING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381000" y="914400"/>
            <a:ext cx="8305800" cy="4572000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Traditional forecasting techniques often fail to predict significant changes in the firm's external environment, especially when the change is rapid and turbulent or when information is limited. </a:t>
            </a:r>
          </a:p>
          <a:p>
            <a:endParaRPr lang="en-US" sz="2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Consequently, important opportunities and serious threats may be overlooked and the very survival of the firm may be at stake. </a:t>
            </a:r>
          </a:p>
          <a:p>
            <a:endParaRPr lang="en-US" sz="2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Scenario planning is a tool specifically designed to deal with major, uncertain shifts in the firm's environment.</a:t>
            </a:r>
          </a:p>
          <a:p>
            <a:endParaRPr lang="en-US" sz="23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en-US" sz="23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 strategic planning method that is used to make flexible long-term plans.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096000"/>
          </a:xfrm>
        </p:spPr>
        <p:txBody>
          <a:bodyPr>
            <a:noAutofit/>
          </a:bodyPr>
          <a:lstStyle/>
          <a:p>
            <a:r>
              <a:rPr lang="en-US" sz="1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It is not about predicting the future. </a:t>
            </a:r>
          </a:p>
          <a:p>
            <a:endParaRPr lang="en-US" sz="18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Rather, it attempts to describe what is possible.</a:t>
            </a:r>
          </a:p>
          <a:p>
            <a:endParaRPr lang="en-US" sz="18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The result of a scenario analysis is a group of distinct futures, all of which are plausible.</a:t>
            </a:r>
          </a:p>
          <a:p>
            <a:endParaRPr lang="en-US" sz="18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The challenge then is how to deal with each of the possible scenarios.</a:t>
            </a:r>
          </a:p>
          <a:p>
            <a:endParaRPr lang="en-US" sz="18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It involves the identification of trends.</a:t>
            </a:r>
          </a:p>
          <a:p>
            <a:endParaRPr lang="en-US" sz="18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It is the exploration of projecting the trends as high, medium or low forecasts.</a:t>
            </a:r>
          </a:p>
          <a:p>
            <a:endParaRPr lang="en-US" sz="18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Different trends + different forecast levels = identification of a large possibilities</a:t>
            </a:r>
          </a:p>
          <a:p>
            <a:pPr lvl="1"/>
            <a:r>
              <a:rPr lang="en-US" sz="1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Based on driving changes: </a:t>
            </a:r>
            <a:r>
              <a:rPr lang="en-US" sz="1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STEEEPA</a:t>
            </a:r>
          </a:p>
          <a:p>
            <a:pPr lvl="2"/>
            <a:r>
              <a:rPr lang="en-US" sz="1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</a:t>
            </a:r>
            <a:r>
              <a:rPr lang="en-US" sz="1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ocial, </a:t>
            </a:r>
            <a:r>
              <a:rPr lang="en-US" sz="1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T</a:t>
            </a:r>
            <a:r>
              <a:rPr lang="en-US" sz="1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echnical, </a:t>
            </a:r>
            <a:r>
              <a:rPr lang="en-US" sz="1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E</a:t>
            </a:r>
            <a:r>
              <a:rPr lang="en-US" sz="1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conomic, </a:t>
            </a:r>
            <a:r>
              <a:rPr lang="en-US" sz="1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E</a:t>
            </a:r>
            <a:r>
              <a:rPr lang="en-US" sz="1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nvironmental ,</a:t>
            </a:r>
            <a:r>
              <a:rPr lang="en-US" sz="1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E</a:t>
            </a:r>
            <a:r>
              <a:rPr lang="en-US" sz="1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ducational, </a:t>
            </a:r>
            <a:r>
              <a:rPr lang="en-US" sz="1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P</a:t>
            </a:r>
            <a:r>
              <a:rPr lang="en-US" sz="1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olitical &amp; </a:t>
            </a:r>
            <a:r>
              <a:rPr lang="en-US" sz="1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</a:t>
            </a:r>
            <a:r>
              <a:rPr lang="en-US" sz="1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esthetic</a:t>
            </a:r>
          </a:p>
          <a:p>
            <a:pPr lvl="2"/>
            <a:endParaRPr lang="en-US" sz="18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143000"/>
            <a:ext cx="8610600" cy="4572000"/>
          </a:xfrm>
        </p:spPr>
        <p:txBody>
          <a:bodyPr>
            <a:noAutofit/>
          </a:bodyPr>
          <a:lstStyle/>
          <a:p>
            <a:pPr marL="571500" indent="-571500">
              <a:buFont typeface="+mj-lt"/>
              <a:buAutoNum type="romanLcPeriod"/>
            </a:pP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Managers are forced to break out of their standard world view, exposing blind spots that might otherwise be overlooked in the generally accepted forecast.</a:t>
            </a:r>
          </a:p>
          <a:p>
            <a:pPr marL="571500" indent="-571500">
              <a:buFont typeface="+mj-lt"/>
              <a:buAutoNum type="romanLcPeriod"/>
            </a:pPr>
            <a:endParaRPr lang="en-US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571500" indent="-571500">
              <a:buFont typeface="+mj-lt"/>
              <a:buAutoNum type="romanLcPeriod"/>
            </a:pP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Decision-makers are better able to recognize a scenario in its early stages, should it actually be the one that unfolds.</a:t>
            </a:r>
          </a:p>
          <a:p>
            <a:pPr marL="571500" indent="-571500">
              <a:buFont typeface="+mj-lt"/>
              <a:buAutoNum type="romanLcPeriod"/>
            </a:pPr>
            <a:endParaRPr lang="en-US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571500" indent="-571500">
              <a:buFont typeface="+mj-lt"/>
              <a:buAutoNum type="romanLcPeriod"/>
            </a:pP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Managers are better able to understand the source of disagreements that often occur when they are envisioning different scenarios without realizing it.</a:t>
            </a:r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-381000"/>
            <a:ext cx="8229600" cy="1219200"/>
          </a:xfrm>
        </p:spPr>
        <p:txBody>
          <a:bodyPr>
            <a:normAutofit/>
          </a:bodyPr>
          <a:lstStyle/>
          <a:p>
            <a:r>
              <a:rPr lang="en-US" sz="3400" b="1" dirty="0" smtClean="0">
                <a:solidFill>
                  <a:schemeClr val="accent2">
                    <a:lumMod val="75000"/>
                  </a:schemeClr>
                </a:solidFill>
              </a:rPr>
              <a:t>Benefits of Scenario Planning</a:t>
            </a:r>
            <a:endParaRPr lang="en-US" sz="3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457200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Scenario planning is used to investigate the possible futures based on changes in </a:t>
            </a:r>
            <a:r>
              <a:rPr lang="en-US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pressures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and </a:t>
            </a:r>
            <a:r>
              <a:rPr lang="en-US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driving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forces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behind those pressures in environmental management.</a:t>
            </a:r>
          </a:p>
          <a:p>
            <a:endParaRPr lang="en-US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used to examine demographic changes</a:t>
            </a:r>
          </a:p>
          <a:p>
            <a:endParaRPr lang="en-US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Used to look at changes based on demands for goods and services of the different coastal sectors</a:t>
            </a:r>
          </a:p>
          <a:p>
            <a:endParaRPr lang="en-US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Used in coastal vulnerability planning</a:t>
            </a:r>
          </a:p>
          <a:p>
            <a:endParaRPr lang="en-US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DPSIR Framework: useful for scenario planning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96312" y="228600"/>
            <a:ext cx="8190488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304800" y="5410200"/>
            <a:ext cx="8534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4163" indent="-284163"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DPSIR model is an extension of the PSR (Pressure-State-Response) model.</a:t>
            </a:r>
          </a:p>
          <a:p>
            <a:pPr marL="284163" indent="-284163">
              <a:buFont typeface="Arial" pitchFamily="34" charset="0"/>
              <a:buChar char="•"/>
            </a:pPr>
            <a:endParaRPr lang="en-US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284163" indent="-284163"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It was developed by Anthony Friend in the 1970s, and subsequently adopted by the OECD’s State of the Environment (SOE) group.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-152400"/>
            <a:ext cx="8458200" cy="4572000"/>
          </a:xfrm>
        </p:spPr>
        <p:txBody>
          <a:bodyPr>
            <a:noAutofit/>
          </a:bodyPr>
          <a:lstStyle/>
          <a:p>
            <a:pPr>
              <a:buNone/>
            </a:pPr>
            <a:endParaRPr lang="en-US" sz="2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393700" indent="-393700">
              <a:buNone/>
            </a:pPr>
            <a:r>
              <a:rPr lang="en-US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D</a:t>
            </a:r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: </a:t>
            </a:r>
            <a:r>
              <a:rPr lang="en-US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Driving forces</a:t>
            </a:r>
            <a:r>
              <a:rPr lang="en-US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are underlying factors influencing a variety of relevant variables. </a:t>
            </a:r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en-US" sz="2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393700" indent="-393700">
              <a:buNone/>
            </a:pPr>
            <a:r>
              <a:rPr lang="en-US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P</a:t>
            </a:r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: </a:t>
            </a:r>
            <a:r>
              <a:rPr lang="en-US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Pressure </a:t>
            </a:r>
            <a:r>
              <a:rPr lang="en-US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indicators describe the variables which directly cause environmental problems. </a:t>
            </a:r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en-US" sz="2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393700" indent="-393700">
              <a:buNone/>
            </a:pPr>
            <a:r>
              <a:rPr lang="en-US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</a:t>
            </a:r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: </a:t>
            </a:r>
            <a:r>
              <a:rPr lang="en-US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State</a:t>
            </a:r>
            <a:r>
              <a:rPr lang="en-US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indicators show the current condition of the environment</a:t>
            </a:r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 </a:t>
            </a:r>
          </a:p>
          <a:p>
            <a:pPr marL="393700" indent="-393700"/>
            <a:endParaRPr lang="en-US" sz="2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393700" indent="-393700">
              <a:buNone/>
            </a:pPr>
            <a:r>
              <a:rPr lang="en-US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I</a:t>
            </a:r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: </a:t>
            </a:r>
            <a:r>
              <a:rPr lang="en-US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Impact</a:t>
            </a:r>
            <a:r>
              <a:rPr lang="en-US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indicators describe the ultimate effects of changes of state. </a:t>
            </a:r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en-US" sz="2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393700" indent="-393700">
              <a:buNone/>
            </a:pPr>
            <a:r>
              <a:rPr lang="en-US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R</a:t>
            </a:r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: </a:t>
            </a:r>
            <a:r>
              <a:rPr lang="en-US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Response</a:t>
            </a:r>
            <a:r>
              <a:rPr lang="en-US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indicators demonstrate the efforts of society (i.e. politicians, decision-makers) to solve the problems. </a:t>
            </a:r>
            <a:endParaRPr lang="en-US" sz="2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304800" y="304800"/>
          <a:ext cx="86106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1889879"/>
            <a:ext cx="84582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b="1" spc="3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Handwriting" pitchFamily="66" charset="0"/>
              </a:rPr>
              <a:t>THANK YOU</a:t>
            </a:r>
          </a:p>
          <a:p>
            <a:pPr algn="ctr"/>
            <a:r>
              <a:rPr lang="en-US" sz="6600" b="1" spc="3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Handwriting" pitchFamily="66" charset="0"/>
              </a:rPr>
              <a:t>FOR YOUR ATTENTION!</a:t>
            </a:r>
            <a:endParaRPr lang="en-US" sz="66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635</TotalTime>
  <Words>455</Words>
  <Application>Microsoft Office PowerPoint</Application>
  <PresentationFormat>On-screen Show (4:3)</PresentationFormat>
  <Paragraphs>66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Paper</vt:lpstr>
      <vt:lpstr>Training Session on Essential Features of an Integrated Coastal Zone Planning  and Management</vt:lpstr>
      <vt:lpstr>SCENARIO PLANNING</vt:lpstr>
      <vt:lpstr>Slide 3</vt:lpstr>
      <vt:lpstr>Benefits of Scenario Planning</vt:lpstr>
      <vt:lpstr>Slide 5</vt:lpstr>
      <vt:lpstr>Slide 6</vt:lpstr>
      <vt:lpstr>Slide 7</vt:lpstr>
      <vt:lpstr>Slide 8</vt:lpstr>
      <vt:lpstr>Slide 9</vt:lpstr>
    </vt:vector>
  </TitlesOfParts>
  <Company>Yashna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Session on Essential Features of an Integrated Coastal Zone Planning &amp; Management</dc:title>
  <dc:creator>Yashna</dc:creator>
  <cp:lastModifiedBy>Yashna</cp:lastModifiedBy>
  <cp:revision>17</cp:revision>
  <dcterms:created xsi:type="dcterms:W3CDTF">2011-10-16T15:29:09Z</dcterms:created>
  <dcterms:modified xsi:type="dcterms:W3CDTF">2012-02-02T19:11:02Z</dcterms:modified>
</cp:coreProperties>
</file>